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17"/>
  </p:notesMasterIdLst>
  <p:handoutMasterIdLst>
    <p:handoutMasterId r:id="rId18"/>
  </p:handoutMasterIdLst>
  <p:sldIdLst>
    <p:sldId id="330" r:id="rId3"/>
    <p:sldId id="365" r:id="rId4"/>
    <p:sldId id="448" r:id="rId5"/>
    <p:sldId id="449" r:id="rId6"/>
    <p:sldId id="459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461" r:id="rId15"/>
    <p:sldId id="45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7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5341" autoAdjust="0"/>
  </p:normalViewPr>
  <p:slideViewPr>
    <p:cSldViewPr>
      <p:cViewPr varScale="1">
        <p:scale>
          <a:sx n="109" d="100"/>
          <a:sy n="109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158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6CC87A-801E-4B67-BE7A-B17126DEC4FD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8AD769-CC26-492C-9152-74B533A9B0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B3CA60-1340-4018-B5DE-B765AE09115F}" type="datetimeFigureOut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5E61E5-3DE0-454D-851C-C387CEE081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E61E5-3DE0-454D-851C-C387CEE0814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R-PowerPointTemplateMa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Triangle 4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759352" y="1752601"/>
            <a:ext cx="6579796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4400" b="0" baseline="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812264" y="3611607"/>
            <a:ext cx="6579796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l">
              <a:buNone/>
              <a:defRPr b="0" i="1">
                <a:solidFill>
                  <a:schemeClr val="tx2"/>
                </a:solidFill>
                <a:latin typeface="Calibri"/>
                <a:cs typeface="Calibri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85DC9A-7EF8-466C-9F8B-1827B36AD6AA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597C9E-9743-45CF-9D30-379FEF9BEC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82638" y="436563"/>
            <a:ext cx="67945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bg2"/>
                </a:solidFill>
                <a:latin typeface="+mn-lt"/>
                <a:ea typeface="+mn-ea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75" y="274638"/>
            <a:ext cx="6761163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AA1227-5B71-4D40-987A-31D1D616CE18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FCF966-9681-4EAD-816F-7B0DE5CFBC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F295A5-BE0B-4EE1-B244-03EAD16CC211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0E627A-F060-47B6-8172-E22549EBB9E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908C0-2BB8-4E5E-AFF0-3A0A7435A575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97C9E-9743-45CF-9D30-379FEF9BEC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68FC7-9634-4EA2-ACA6-178959F0F473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97C9E-9743-45CF-9D30-379FEF9BEC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057EAA-2AFD-43F5-8365-F439D483C645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97C9E-9743-45CF-9D30-379FEF9BEC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112" y="1481329"/>
            <a:ext cx="6760816" cy="43296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58975" y="274638"/>
            <a:ext cx="6761163" cy="1143000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95E42D-AAEF-42D3-802F-7FD1E4DC4A36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A53183-E154-438A-98C8-69F9A5C205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9109" y="1641943"/>
            <a:ext cx="3200400" cy="436534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6552" y="1641943"/>
            <a:ext cx="3200400" cy="4343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58975" y="274638"/>
            <a:ext cx="6761163" cy="1143000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E63A90-C8CE-477E-8FE5-FE36E9B7C276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CB26DE-BCDE-4ACD-B0A7-7A57B96B2B2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cr-ppt-blendonl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75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tx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tx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3E3C68F-C22C-4C3D-AC62-C6718F89D8A8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F429C8-D1F6-4F4C-96CF-8B67612F208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58975" y="274638"/>
            <a:ext cx="6761163" cy="1143000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A0BA47-E055-4077-A30C-80E86BFE22BE}" type="datetime1">
              <a:rPr lang="en-US" smtClean="0"/>
              <a:pPr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3B10E2-A420-4DFC-9B80-A31C1F4B9A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R-PowerPointTemplateMain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</p:sldLayoutIdLst>
  <p:transition/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CR-PowerPointTemplate-C1-grid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-12700"/>
            <a:ext cx="92075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/>
          <a:ea typeface="ＭＳ Ｐゴシック" charset="-128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ＭＳ Ｐゴシック" charset="-128"/>
        </a:defRPr>
      </a:lvl9pPr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Wingdings" charset="2"/>
        <a:buChar char="§"/>
        <a:defRPr sz="23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21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tx2"/>
        </a:buClr>
        <a:buFont typeface="Wingdings" charset="2"/>
        <a:buChar char="§"/>
        <a:defRPr sz="19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239000" cy="7620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tx2"/>
                </a:solidFill>
                <a:latin typeface="Calibri" pitchFamily="34" charset="0"/>
              </a:rPr>
              <a:t>Accumulated Operating Fund Surplus</a:t>
            </a:r>
            <a:br>
              <a:rPr lang="en-US" sz="3600" b="1" dirty="0">
                <a:solidFill>
                  <a:schemeClr val="tx2"/>
                </a:solidFill>
                <a:latin typeface="Calibri" pitchFamily="34" charset="0"/>
              </a:rPr>
            </a:br>
            <a:endParaRPr lang="en-US" sz="4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3657600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chemeClr val="tx2"/>
                </a:solidFill>
                <a:latin typeface="Calibri" charset="0"/>
              </a:rPr>
              <a:t>January 14, 2013</a:t>
            </a:r>
            <a:endParaRPr lang="en-US" sz="32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112" y="1752600"/>
            <a:ext cx="6760816" cy="1905000"/>
          </a:xfrm>
        </p:spPr>
        <p:txBody>
          <a:bodyPr/>
          <a:lstStyle/>
          <a:p>
            <a:r>
              <a:rPr lang="en-CA" dirty="0"/>
              <a:t>Any transfers from Accumulated Surplus for ongoing items (including lowering taxes) must continue every year thereafter to prevent a larger tax increase in each year</a:t>
            </a:r>
          </a:p>
          <a:p>
            <a:endParaRPr lang="en-CA" dirty="0"/>
          </a:p>
          <a:p>
            <a:pPr>
              <a:buNone/>
            </a:pPr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Use of Accumulated Surplus for One-Time Tax Relief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3183-E154-438A-98C8-69F9A5C20561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/>
        </p:nvGraphicFramePr>
        <p:xfrm>
          <a:off x="1752600" y="3581400"/>
          <a:ext cx="7086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5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CA" sz="18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Increase</a:t>
                      </a:r>
                      <a:endParaRPr lang="en-CA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en-CA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Increase</a:t>
                      </a:r>
                      <a:endParaRPr lang="en-CA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Operating </a:t>
                      </a:r>
                      <a:r>
                        <a:rPr lang="en-CA" sz="1300" baseline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Budget</a:t>
                      </a:r>
                      <a:endParaRPr lang="en-CA" sz="13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25,000,000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25,000,000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CA" sz="13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25,417,000</a:t>
                      </a:r>
                      <a:endParaRPr lang="en-CA" sz="13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CA" sz="13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Current Yr. Increase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CA" sz="13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417,000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CA" sz="13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417,000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CA" sz="13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 Op.</a:t>
                      </a:r>
                      <a:r>
                        <a:rPr lang="en-CA" sz="1300" b="1" baseline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Budget</a:t>
                      </a:r>
                      <a:endParaRPr lang="en-CA" sz="13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25,000,000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25,417,000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25,834,000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4.5%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Use of Acc. Surplus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CA" sz="13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(417,000)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(2.25%)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Required Tax Levy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CA" sz="13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25,000,000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0.00%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25,834,000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4.5%</a:t>
                      </a: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112" y="1481329"/>
            <a:ext cx="6760816" cy="4843271"/>
          </a:xfrm>
        </p:spPr>
        <p:txBody>
          <a:bodyPr/>
          <a:lstStyle/>
          <a:p>
            <a:r>
              <a:rPr lang="en-CA" sz="2600" dirty="0"/>
              <a:t>No governing legislation specific to Accumulated Surplus</a:t>
            </a:r>
          </a:p>
          <a:p>
            <a:r>
              <a:rPr lang="en-CA" sz="2600" dirty="0"/>
              <a:t>City’s revenues and expenditures must be balanced</a:t>
            </a:r>
          </a:p>
          <a:p>
            <a:r>
              <a:rPr lang="en-CA" sz="2600" dirty="0"/>
              <a:t>Debt may be incurred only under specific circumstances</a:t>
            </a:r>
          </a:p>
          <a:p>
            <a:r>
              <a:rPr lang="en-CA" sz="2600" dirty="0"/>
              <a:t>City must comply with PSAB reporting principles</a:t>
            </a:r>
          </a:p>
          <a:p>
            <a:pPr lvl="1"/>
            <a:r>
              <a:rPr lang="en-CA" sz="2200" dirty="0"/>
              <a:t>TCA &amp; Amortization</a:t>
            </a:r>
          </a:p>
          <a:p>
            <a:endParaRPr lang="en-CA" sz="2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Legislation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8738"/>
            <a:ext cx="479425" cy="365125"/>
          </a:xfrm>
        </p:spPr>
        <p:txBody>
          <a:bodyPr/>
          <a:lstStyle/>
          <a:p>
            <a:fld id="{93A53183-E154-438A-98C8-69F9A5C2056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990600"/>
            <a:ext cx="6760816" cy="3124200"/>
          </a:xfrm>
        </p:spPr>
        <p:txBody>
          <a:bodyPr/>
          <a:lstStyle/>
          <a:p>
            <a:endParaRPr lang="en-CA" sz="2000" dirty="0"/>
          </a:p>
          <a:p>
            <a:r>
              <a:rPr lang="en-CA" sz="2000" dirty="0"/>
              <a:t>District of Mission Reserve and Surplus policy recognized by GFOABC as “Best Practices”</a:t>
            </a:r>
          </a:p>
          <a:p>
            <a:r>
              <a:rPr lang="en-CA" sz="2000" dirty="0"/>
              <a:t>Mission’s Accumulated Surplus retention policy is based on minimum &amp; optimum thresholds:</a:t>
            </a:r>
          </a:p>
          <a:p>
            <a:pPr lvl="1"/>
            <a:r>
              <a:rPr lang="en-CA" sz="1600" dirty="0"/>
              <a:t>Accumulated Surplus - 1 to 2 month operating expenditures</a:t>
            </a:r>
          </a:p>
          <a:p>
            <a:pPr lvl="1"/>
            <a:r>
              <a:rPr lang="en-CA" sz="1600" dirty="0"/>
              <a:t>Financial Stabilization – 1 to 2.5% operating revenues</a:t>
            </a:r>
          </a:p>
          <a:p>
            <a:r>
              <a:rPr lang="en-CA" sz="2000" dirty="0"/>
              <a:t>Using Mission’s policy, City’s Accumulated Surplus is above minimum but below optimum levels</a:t>
            </a:r>
            <a:endParaRPr lang="en-CA" sz="2200" dirty="0"/>
          </a:p>
          <a:p>
            <a:pPr lvl="1">
              <a:buNone/>
            </a:pPr>
            <a:endParaRPr lang="en-CA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Other Municipalities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8738"/>
            <a:ext cx="479425" cy="365125"/>
          </a:xfrm>
        </p:spPr>
        <p:txBody>
          <a:bodyPr/>
          <a:lstStyle/>
          <a:p>
            <a:fld id="{93A53183-E154-438A-98C8-69F9A5C20561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/>
        </p:nvGraphicFramePr>
        <p:xfrm>
          <a:off x="2286000" y="4191000"/>
          <a:ext cx="60410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CA" sz="18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 Expenses (2013)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 Revenues (2013)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Minimum</a:t>
                      </a:r>
                      <a:endParaRPr lang="en-CA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Optimum</a:t>
                      </a:r>
                      <a:endParaRPr lang="en-CA" sz="16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Accumulated Surplus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CA" sz="13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$33,229,000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en-CA" sz="13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CA" sz="13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$2,769,000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US" sz="13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$5,538,000</a:t>
                      </a:r>
                      <a:endParaRPr kumimoji="0" lang="en-CA" sz="13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3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Stabilization Reserve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kumimoji="0" lang="en-CA" sz="1300" kern="12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CA" sz="13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$19,958,000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CA" sz="13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$200,000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0" lang="en-CA" sz="1300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$499,000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CA" sz="13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CA" sz="13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$2,969,000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$6,037,000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990600"/>
            <a:ext cx="6760816" cy="3124200"/>
          </a:xfrm>
        </p:spPr>
        <p:txBody>
          <a:bodyPr/>
          <a:lstStyle/>
          <a:p>
            <a:endParaRPr lang="en-CA" sz="2000" dirty="0"/>
          </a:p>
          <a:p>
            <a:endParaRPr lang="en-CA" sz="2000" dirty="0"/>
          </a:p>
          <a:p>
            <a:r>
              <a:rPr lang="en-CA" sz="2400" dirty="0"/>
              <a:t>Activity per Appendix A of Council Report:</a:t>
            </a:r>
          </a:p>
          <a:p>
            <a:pPr lvl="1"/>
            <a:r>
              <a:rPr lang="en-CA" sz="2000" dirty="0"/>
              <a:t>Annual Surplus of each fiscal year accumulates</a:t>
            </a:r>
          </a:p>
          <a:p>
            <a:pPr lvl="1"/>
            <a:r>
              <a:rPr lang="en-CA" sz="2000" dirty="0"/>
              <a:t>Budget Carryforward items</a:t>
            </a:r>
          </a:p>
          <a:p>
            <a:pPr lvl="1"/>
            <a:r>
              <a:rPr lang="en-CA" sz="2000" dirty="0"/>
              <a:t>Reserve transfers</a:t>
            </a:r>
          </a:p>
          <a:p>
            <a:r>
              <a:rPr lang="en-CA" sz="2400" dirty="0"/>
              <a:t>Accumulated Surplus not used to balance budget without Council approval</a:t>
            </a:r>
          </a:p>
          <a:p>
            <a:r>
              <a:rPr lang="en-CA" sz="2400" dirty="0"/>
              <a:t>Unbudgeted items require budget amendment unless absorbed by current year Annual Surplus</a:t>
            </a:r>
          </a:p>
          <a:p>
            <a:endParaRPr lang="en-CA" sz="2000" dirty="0"/>
          </a:p>
          <a:p>
            <a:pPr lvl="1">
              <a:buNone/>
            </a:pPr>
            <a:endParaRPr lang="en-CA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Accumulated Surplus Use in Past Three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8738"/>
            <a:ext cx="479425" cy="365125"/>
          </a:xfrm>
        </p:spPr>
        <p:txBody>
          <a:bodyPr/>
          <a:lstStyle/>
          <a:p>
            <a:fld id="{93A53183-E154-438A-98C8-69F9A5C2056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75" y="2819400"/>
            <a:ext cx="6761163" cy="868362"/>
          </a:xfrm>
        </p:spPr>
        <p:txBody>
          <a:bodyPr/>
          <a:lstStyle/>
          <a:p>
            <a:pPr algn="ctr"/>
            <a:r>
              <a:rPr lang="en-CA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79425" cy="365125"/>
          </a:xfrm>
        </p:spPr>
        <p:txBody>
          <a:bodyPr/>
          <a:lstStyle/>
          <a:p>
            <a:fld id="{DD3B10E2-A420-4DFC-9B80-A31C1F4B9AD8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112" y="1481329"/>
            <a:ext cx="6760816" cy="3852671"/>
          </a:xfrm>
        </p:spPr>
        <p:txBody>
          <a:bodyPr/>
          <a:lstStyle/>
          <a:p>
            <a:r>
              <a:rPr lang="en-CA" dirty="0"/>
              <a:t>THAT Council confirm its existing policy to retain Accumulated Surplus (up to 4% of operating expenditures).</a:t>
            </a:r>
          </a:p>
          <a:p>
            <a:pPr>
              <a:buNone/>
            </a:pPr>
            <a:endParaRPr lang="en-CA" dirty="0"/>
          </a:p>
          <a:p>
            <a:r>
              <a:rPr lang="en-CA" dirty="0"/>
              <a:t>THAT Council authorize the annual transfer of accumulated surplus exceeding Council’s policy to the Capital Works Reserve to help address future projected capital shortfalls.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3183-E154-438A-98C8-69F9A5C2056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112" y="1752600"/>
            <a:ext cx="6760816" cy="2057400"/>
          </a:xfrm>
        </p:spPr>
        <p:txBody>
          <a:bodyPr/>
          <a:lstStyle/>
          <a:p>
            <a:r>
              <a:rPr lang="en-CA" dirty="0"/>
              <a:t>Accumulated Surplus:</a:t>
            </a:r>
          </a:p>
          <a:p>
            <a:pPr lvl="1"/>
            <a:r>
              <a:rPr lang="en-CA" dirty="0"/>
              <a:t>Consists of Annual Surpluses, accumulated over the years.</a:t>
            </a:r>
          </a:p>
          <a:p>
            <a:pPr lvl="1"/>
            <a:r>
              <a:rPr lang="en-CA" dirty="0"/>
              <a:t>Is reported in the Audited Financial Statements annually:</a:t>
            </a:r>
          </a:p>
          <a:p>
            <a:endParaRPr lang="en-CA" dirty="0"/>
          </a:p>
          <a:p>
            <a:pPr>
              <a:buNone/>
            </a:pPr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3183-E154-438A-98C8-69F9A5C2056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/>
        </p:nvGraphicFramePr>
        <p:xfrm>
          <a:off x="1905000" y="3733800"/>
          <a:ext cx="65532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CA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CA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CA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CA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Accumulated Surplus</a:t>
                      </a:r>
                      <a:endParaRPr lang="en-CA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$4.369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en-CA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$4.893 M</a:t>
                      </a:r>
                      <a:endParaRPr lang="en-CA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$4.752 M</a:t>
                      </a:r>
                      <a:endParaRPr lang="en-CA" sz="2000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ontent Placeholder 5"/>
          <p:cNvSpPr txBox="1">
            <a:spLocks/>
          </p:cNvSpPr>
          <p:nvPr/>
        </p:nvSpPr>
        <p:spPr>
          <a:xfrm>
            <a:off x="2057400" y="4724400"/>
            <a:ext cx="6760816" cy="1371600"/>
          </a:xfrm>
          <a:prstGeom prst="rect">
            <a:avLst/>
          </a:prstGeom>
        </p:spPr>
        <p:txBody>
          <a:bodyPr/>
          <a:lstStyle/>
          <a:p>
            <a:pPr marL="365125" marR="0" lvl="0" indent="-255588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charset="2"/>
              <a:buChar char=""/>
              <a:tabLst/>
              <a:defRPr/>
            </a:pPr>
            <a:r>
              <a:rPr kumimoji="0" lang="en-CA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For 2013, a modest Annual Surplus is expected, increasing Accumulated Surplus marginally.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112" y="1143000"/>
            <a:ext cx="6760816" cy="4952999"/>
          </a:xfrm>
        </p:spPr>
        <p:txBody>
          <a:bodyPr/>
          <a:lstStyle/>
          <a:p>
            <a:r>
              <a:rPr lang="en-CA" sz="2400" dirty="0"/>
              <a:t>In 2001, Council confirmed their policy pertaining to Accumulated Surplus:</a:t>
            </a:r>
            <a:endParaRPr lang="en-CA" sz="900" dirty="0"/>
          </a:p>
          <a:p>
            <a:pPr marL="171450" indent="0">
              <a:buNone/>
            </a:pPr>
            <a:r>
              <a:rPr lang="en-CA" sz="1800" i="1" dirty="0"/>
              <a:t>“A minimum General Revenue Fund surplus retention of 4.0% of total annual expenditures based on the average of the last three years actual expenses is established….”</a:t>
            </a:r>
            <a:endParaRPr lang="en-CA" sz="1800" dirty="0"/>
          </a:p>
          <a:p>
            <a:r>
              <a:rPr lang="en-CA" sz="2400" dirty="0"/>
              <a:t>Current Accumulated Surplus balance $4.746 million</a:t>
            </a:r>
          </a:p>
          <a:p>
            <a:r>
              <a:rPr lang="en-CA" sz="2400" dirty="0"/>
              <a:t>Preliminary estimates on minimum required balance for 2014 is $3.895 million</a:t>
            </a:r>
          </a:p>
          <a:p>
            <a:r>
              <a:rPr lang="en-CA" sz="2400" dirty="0"/>
              <a:t>Identifies $851,000 excess recommended for Capital Works Reserve</a:t>
            </a:r>
            <a:endParaRPr lang="en-CA" sz="1800" dirty="0"/>
          </a:p>
          <a:p>
            <a:pPr marL="114300" indent="-4763" algn="just">
              <a:buNone/>
            </a:pPr>
            <a:endParaRPr lang="en-CA" sz="1800" i="1" dirty="0"/>
          </a:p>
          <a:p>
            <a:pPr marL="114300" indent="-4763" algn="just">
              <a:buNone/>
            </a:pPr>
            <a:endParaRPr lang="en-CA" sz="1800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Current Council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3183-E154-438A-98C8-69F9A5C2056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112" y="1143000"/>
            <a:ext cx="6760816" cy="4952999"/>
          </a:xfrm>
        </p:spPr>
        <p:txBody>
          <a:bodyPr/>
          <a:lstStyle/>
          <a:p>
            <a:endParaRPr lang="en-CA" sz="2400" dirty="0"/>
          </a:p>
          <a:p>
            <a:r>
              <a:rPr lang="en-CA" sz="2400" dirty="0"/>
              <a:t>There are 4 reasons why the 4% retention policy can be considered a sound, sustainable financial practice: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CA" sz="2000" dirty="0"/>
              <a:t>Provides cash flow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CA" sz="2000" dirty="0"/>
              <a:t>Sets aside funds for anticipated future expenditures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CA" sz="2000" dirty="0"/>
              <a:t>Maintains a ‘rainy day’ fund for unanticipated emergency expenditures</a:t>
            </a:r>
          </a:p>
          <a:p>
            <a:pPr marL="849313" lvl="1" indent="-457200">
              <a:buFont typeface="+mj-lt"/>
              <a:buAutoNum type="arabicPeriod"/>
            </a:pPr>
            <a:r>
              <a:rPr lang="en-CA" sz="2000" dirty="0"/>
              <a:t>Provides a reserve for budget miscalculations or unforeseen drops in revenues</a:t>
            </a:r>
          </a:p>
          <a:p>
            <a:pPr marL="114300" indent="-4763" algn="just">
              <a:buNone/>
            </a:pPr>
            <a:endParaRPr lang="en-CA" sz="1800" i="1" dirty="0"/>
          </a:p>
          <a:p>
            <a:pPr marL="114300" indent="-4763" algn="just">
              <a:buNone/>
            </a:pPr>
            <a:endParaRPr lang="en-CA" sz="1800" i="1" dirty="0"/>
          </a:p>
          <a:p>
            <a:pPr marL="114300" indent="-4763" algn="just">
              <a:buNone/>
            </a:pPr>
            <a:endParaRPr lang="en-CA" sz="1800" i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Rationale for Current Council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3183-E154-438A-98C8-69F9A5C2056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112" y="1481329"/>
            <a:ext cx="6760816" cy="4843271"/>
          </a:xfrm>
        </p:spPr>
        <p:txBody>
          <a:bodyPr/>
          <a:lstStyle/>
          <a:p>
            <a:r>
              <a:rPr lang="en-CA" sz="2600" dirty="0"/>
              <a:t>Tax and User Fee collections occur in July of each year</a:t>
            </a:r>
          </a:p>
          <a:p>
            <a:r>
              <a:rPr lang="en-CA" sz="2600" dirty="0"/>
              <a:t>Total levy is approximately $34 Million</a:t>
            </a:r>
          </a:p>
          <a:p>
            <a:r>
              <a:rPr lang="en-CA" sz="2600" dirty="0"/>
              <a:t>Require $17 Million “in the bank” to cover operating expenses from Jan-Jul each year</a:t>
            </a:r>
          </a:p>
          <a:p>
            <a:r>
              <a:rPr lang="en-CA" sz="2600" dirty="0"/>
              <a:t>Current reserve levels are projected to shrink below $17M over the course of the 5-year plan</a:t>
            </a:r>
          </a:p>
          <a:p>
            <a:r>
              <a:rPr lang="en-CA" sz="2600" dirty="0"/>
              <a:t>Retention of Accumulated Surplus critical to eliminate need for short-term borrowing to sustain operations.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Cash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3183-E154-438A-98C8-69F9A5C2056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112" y="1481329"/>
            <a:ext cx="6760816" cy="4843271"/>
          </a:xfrm>
        </p:spPr>
        <p:txBody>
          <a:bodyPr/>
          <a:lstStyle/>
          <a:p>
            <a:r>
              <a:rPr lang="en-CA" sz="2600" dirty="0"/>
              <a:t>$8 Million annual amortization on Tangible Capital Assets</a:t>
            </a:r>
          </a:p>
          <a:p>
            <a:r>
              <a:rPr lang="en-CA" sz="2600" dirty="0"/>
              <a:t>This amortization expense is currently unfunded</a:t>
            </a:r>
          </a:p>
          <a:p>
            <a:r>
              <a:rPr lang="en-CA" sz="2600" dirty="0"/>
              <a:t>Tangible Capital Assets continue to age with little provision currently being made to address future capital shortfall</a:t>
            </a:r>
          </a:p>
          <a:p>
            <a:r>
              <a:rPr lang="en-CA" sz="2600" dirty="0"/>
              <a:t>Recommendation to place any excess Accumulated Surplus above the 4% retention into the Capital Works Reserve to address this shortfall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Anticipated Future Expenditures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3183-E154-438A-98C8-69F9A5C2056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9112" y="1481329"/>
            <a:ext cx="6760816" cy="4843271"/>
          </a:xfrm>
        </p:spPr>
        <p:txBody>
          <a:bodyPr/>
          <a:lstStyle/>
          <a:p>
            <a:r>
              <a:rPr lang="en-CA" sz="2600" dirty="0"/>
              <a:t>Emergency situations are unplanned but can have major financial implications</a:t>
            </a:r>
          </a:p>
          <a:p>
            <a:pPr lvl="1"/>
            <a:r>
              <a:rPr lang="en-CA" sz="2200" dirty="0"/>
              <a:t>Unusual weather events</a:t>
            </a:r>
          </a:p>
          <a:p>
            <a:pPr lvl="1"/>
            <a:r>
              <a:rPr lang="en-CA" sz="2200" dirty="0"/>
              <a:t>Earthquake</a:t>
            </a:r>
          </a:p>
          <a:p>
            <a:pPr lvl="1"/>
            <a:r>
              <a:rPr lang="en-CA" sz="2200" dirty="0"/>
              <a:t>Police incidents</a:t>
            </a:r>
          </a:p>
          <a:p>
            <a:r>
              <a:rPr lang="en-CA" sz="2600" dirty="0"/>
              <a:t>Accumulated Surplus acts as a contingency for such unplanned expenditures</a:t>
            </a:r>
          </a:p>
          <a:p>
            <a:r>
              <a:rPr lang="en-CA" sz="2600" dirty="0"/>
              <a:t>“Rainy day” funds can be used for emergent strategic priorities</a:t>
            </a:r>
          </a:p>
          <a:p>
            <a:pPr lvl="1"/>
            <a:r>
              <a:rPr lang="en-CA" sz="2200" dirty="0"/>
              <a:t>Downtown Revitalization</a:t>
            </a:r>
          </a:p>
          <a:p>
            <a:pPr lvl="1"/>
            <a:r>
              <a:rPr lang="en-CA" sz="2200" dirty="0"/>
              <a:t>Emergent land acquisitions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Emergency &amp; “Rainy Day” 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3183-E154-438A-98C8-69F9A5C2056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1143000"/>
            <a:ext cx="6760816" cy="4953000"/>
          </a:xfrm>
        </p:spPr>
        <p:txBody>
          <a:bodyPr/>
          <a:lstStyle/>
          <a:p>
            <a:r>
              <a:rPr lang="en-CA" sz="2400" dirty="0"/>
              <a:t>Budget consists of many assumptions &amp; estimates</a:t>
            </a:r>
          </a:p>
          <a:p>
            <a:r>
              <a:rPr lang="en-CA" sz="2400" dirty="0"/>
              <a:t>Sometimes errors occur</a:t>
            </a:r>
          </a:p>
          <a:p>
            <a:pPr lvl="1"/>
            <a:r>
              <a:rPr lang="en-CA" sz="2200" dirty="0"/>
              <a:t>2013 Yard Waste budget error</a:t>
            </a:r>
          </a:p>
          <a:p>
            <a:pPr lvl="1"/>
            <a:r>
              <a:rPr lang="en-CA" sz="2200" dirty="0"/>
              <a:t>This error was corrected through use of </a:t>
            </a:r>
            <a:r>
              <a:rPr lang="en-CA" sz="2200" u="sng" dirty="0"/>
              <a:t>Annual</a:t>
            </a:r>
            <a:r>
              <a:rPr lang="en-CA" sz="2200" dirty="0"/>
              <a:t> Surplus (due to other department underages) and not </a:t>
            </a:r>
            <a:r>
              <a:rPr lang="en-CA" sz="2200" u="sng" dirty="0"/>
              <a:t>Accumulated</a:t>
            </a:r>
            <a:r>
              <a:rPr lang="en-CA" sz="2200" dirty="0"/>
              <a:t> Surplus</a:t>
            </a:r>
          </a:p>
          <a:p>
            <a:r>
              <a:rPr lang="en-CA" sz="2400" dirty="0"/>
              <a:t>Staff do not use Accumulated Surplus to balance or offset unbudgeted costs without Council approval</a:t>
            </a:r>
          </a:p>
          <a:p>
            <a:r>
              <a:rPr lang="en-CA" sz="2400" dirty="0"/>
              <a:t>Accumulated Surplus provides a cushion to offset any such errors should they be beyond the amount that can be absorbed within any Annual Surplus (budget amendment would be required)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Budget Miscalculations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3183-E154-438A-98C8-69F9A5C2056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CR front 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ourse">
  <a:themeElements>
    <a:clrScheme name="CR custom">
      <a:dk1>
        <a:srgbClr val="084060"/>
      </a:dk1>
      <a:lt1>
        <a:srgbClr val="FFFFFF"/>
      </a:lt1>
      <a:dk2>
        <a:srgbClr val="005A99"/>
      </a:dk2>
      <a:lt2>
        <a:srgbClr val="8DB0CC"/>
      </a:lt2>
      <a:accent1>
        <a:srgbClr val="2DACAD"/>
      </a:accent1>
      <a:accent2>
        <a:srgbClr val="88D1CA"/>
      </a:accent2>
      <a:accent3>
        <a:srgbClr val="A5EAFF"/>
      </a:accent3>
      <a:accent4>
        <a:srgbClr val="71DADA"/>
      </a:accent4>
      <a:accent5>
        <a:srgbClr val="AED0FF"/>
      </a:accent5>
      <a:accent6>
        <a:srgbClr val="3A67D4"/>
      </a:accent6>
      <a:hlink>
        <a:srgbClr val="99CCFF"/>
      </a:hlink>
      <a:folHlink>
        <a:srgbClr val="0066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R custom">
    <a:dk1>
      <a:srgbClr val="084060"/>
    </a:dk1>
    <a:lt1>
      <a:srgbClr val="FFFFFF"/>
    </a:lt1>
    <a:dk2>
      <a:srgbClr val="005A99"/>
    </a:dk2>
    <a:lt2>
      <a:srgbClr val="8DB0CC"/>
    </a:lt2>
    <a:accent1>
      <a:srgbClr val="2DACAD"/>
    </a:accent1>
    <a:accent2>
      <a:srgbClr val="88D1CA"/>
    </a:accent2>
    <a:accent3>
      <a:srgbClr val="A5EAFF"/>
    </a:accent3>
    <a:accent4>
      <a:srgbClr val="71DADA"/>
    </a:accent4>
    <a:accent5>
      <a:srgbClr val="AED0FF"/>
    </a:accent5>
    <a:accent6>
      <a:srgbClr val="3A67D4"/>
    </a:accent6>
    <a:hlink>
      <a:srgbClr val="99CCFF"/>
    </a:hlink>
    <a:folHlink>
      <a:srgbClr val="0066FF"/>
    </a:folHlink>
  </a:clrScheme>
</a:themeOverride>
</file>

<file path=ppt/theme/themeOverride2.xml><?xml version="1.0" encoding="utf-8"?>
<a:themeOverride xmlns:a="http://schemas.openxmlformats.org/drawingml/2006/main">
  <a:clrScheme name="CR custom">
    <a:dk1>
      <a:srgbClr val="084060"/>
    </a:dk1>
    <a:lt1>
      <a:srgbClr val="FFFFFF"/>
    </a:lt1>
    <a:dk2>
      <a:srgbClr val="005A99"/>
    </a:dk2>
    <a:lt2>
      <a:srgbClr val="8DB0CC"/>
    </a:lt2>
    <a:accent1>
      <a:srgbClr val="2DACAD"/>
    </a:accent1>
    <a:accent2>
      <a:srgbClr val="88D1CA"/>
    </a:accent2>
    <a:accent3>
      <a:srgbClr val="A5EAFF"/>
    </a:accent3>
    <a:accent4>
      <a:srgbClr val="71DADA"/>
    </a:accent4>
    <a:accent5>
      <a:srgbClr val="AED0FF"/>
    </a:accent5>
    <a:accent6>
      <a:srgbClr val="3A67D4"/>
    </a:accent6>
    <a:hlink>
      <a:srgbClr val="99CCFF"/>
    </a:hlink>
    <a:folHlink>
      <a:srgbClr val="00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CCR front cover</Template>
  <TotalTime>4316</TotalTime>
  <Words>770</Words>
  <Application>Microsoft Office PowerPoint</Application>
  <PresentationFormat>On-screen Show (4:3)</PresentationFormat>
  <Paragraphs>144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Times New Roman</vt:lpstr>
      <vt:lpstr>Wingdings</vt:lpstr>
      <vt:lpstr>Wingdings 2</vt:lpstr>
      <vt:lpstr>Wingdings 3</vt:lpstr>
      <vt:lpstr>CCR front cover</vt:lpstr>
      <vt:lpstr>Concourse</vt:lpstr>
      <vt:lpstr>Accumulated Operating Fund Surplus </vt:lpstr>
      <vt:lpstr>Recommendations</vt:lpstr>
      <vt:lpstr>Background</vt:lpstr>
      <vt:lpstr>Current Council Policy</vt:lpstr>
      <vt:lpstr>Rationale for Current Council Policy</vt:lpstr>
      <vt:lpstr>Cash Flow</vt:lpstr>
      <vt:lpstr>Anticipated Future Expenditures</vt:lpstr>
      <vt:lpstr>Emergency &amp; “Rainy Day” Funds</vt:lpstr>
      <vt:lpstr>Budget Miscalculations</vt:lpstr>
      <vt:lpstr>Use of Accumulated Surplus for One-Time Tax Relief</vt:lpstr>
      <vt:lpstr>Legislation</vt:lpstr>
      <vt:lpstr>Other Municipalities</vt:lpstr>
      <vt:lpstr>Accumulated Surplus Use in Past Three Years</vt:lpstr>
      <vt:lpstr>Questions?</vt:lpstr>
    </vt:vector>
  </TitlesOfParts>
  <Company>City of Campbell River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lciarniello</dc:creator>
  <cp:lastModifiedBy>Tomas Williams</cp:lastModifiedBy>
  <cp:revision>538</cp:revision>
  <dcterms:created xsi:type="dcterms:W3CDTF">2011-12-07T18:23:22Z</dcterms:created>
  <dcterms:modified xsi:type="dcterms:W3CDTF">2016-09-01T16:56:01Z</dcterms:modified>
</cp:coreProperties>
</file>